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Sugo Classic" charset="1" panose="00000000000000000000"/>
      <p:regular r:id="rId17"/>
    </p:embeddedFont>
    <p:embeddedFont>
      <p:font typeface="Rig Solid Bold Halftone" charset="1" panose="00000800000000000000"/>
      <p:regular r:id="rId18"/>
    </p:embeddedFont>
    <p:embeddedFont>
      <p:font typeface="The Youngest" charset="1" panose="00000500000000000000"/>
      <p:regular r:id="rId19"/>
    </p:embeddedFont>
    <p:embeddedFont>
      <p:font typeface="Crimson Pro" charset="1" panose="00000000000000000000"/>
      <p:regular r:id="rId20"/>
    </p:embeddedFont>
    <p:embeddedFont>
      <p:font typeface="Crimson Pro Bold" charset="1" panose="00000000000000000000"/>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https://drive.google.com/drive/folders/1YlLwVJJN7JIIuQI9R5xgTfFTPWSc6LEY"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4" id="4"/>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
        <p:nvSpPr>
          <p:cNvPr name="TextBox 5" id="5"/>
          <p:cNvSpPr txBox="true"/>
          <p:nvPr/>
        </p:nvSpPr>
        <p:spPr>
          <a:xfrm rot="0">
            <a:off x="1934300" y="7757927"/>
            <a:ext cx="7926418" cy="1131184"/>
          </a:xfrm>
          <a:prstGeom prst="rect">
            <a:avLst/>
          </a:prstGeom>
        </p:spPr>
        <p:txBody>
          <a:bodyPr anchor="t" rtlCol="false" tIns="0" lIns="0" bIns="0" rIns="0">
            <a:spAutoFit/>
          </a:bodyPr>
          <a:lstStyle/>
          <a:p>
            <a:pPr algn="ctr">
              <a:lnSpc>
                <a:spcPts val="8908"/>
              </a:lnSpc>
            </a:pPr>
            <a:r>
              <a:rPr lang="en-US" sz="6363">
                <a:solidFill>
                  <a:srgbClr val="000000"/>
                </a:solidFill>
                <a:latin typeface="Sugo Classic"/>
                <a:ea typeface="Sugo Classic"/>
                <a:cs typeface="Sugo Classic"/>
                <a:sym typeface="Sugo Classic"/>
              </a:rPr>
              <a:t>BY </a:t>
            </a:r>
            <a:r>
              <a:rPr lang="en-US" sz="6363">
                <a:solidFill>
                  <a:srgbClr val="000000"/>
                </a:solidFill>
                <a:latin typeface="Sugo Classic"/>
                <a:ea typeface="Sugo Classic"/>
                <a:cs typeface="Sugo Classic"/>
                <a:sym typeface="Sugo Classic"/>
              </a:rPr>
              <a:t>QUANTUM QUADS</a:t>
            </a:r>
          </a:p>
        </p:txBody>
      </p:sp>
      <p:grpSp>
        <p:nvGrpSpPr>
          <p:cNvPr name="Group 6" id="6"/>
          <p:cNvGrpSpPr/>
          <p:nvPr/>
        </p:nvGrpSpPr>
        <p:grpSpPr>
          <a:xfrm rot="0">
            <a:off x="3524045" y="-562903"/>
            <a:ext cx="12673345" cy="8229594"/>
            <a:chOff x="0" y="0"/>
            <a:chExt cx="16897793" cy="10972792"/>
          </a:xfrm>
        </p:grpSpPr>
        <p:sp>
          <p:nvSpPr>
            <p:cNvPr name="TextBox 7" id="7"/>
            <p:cNvSpPr txBox="true"/>
            <p:nvPr/>
          </p:nvSpPr>
          <p:spPr>
            <a:xfrm rot="0">
              <a:off x="0" y="-1028700"/>
              <a:ext cx="16897793" cy="12001492"/>
            </a:xfrm>
            <a:prstGeom prst="rect">
              <a:avLst/>
            </a:prstGeom>
          </p:spPr>
          <p:txBody>
            <a:bodyPr anchor="t" rtlCol="false" tIns="0" lIns="0" bIns="0" rIns="0">
              <a:spAutoFit/>
            </a:bodyPr>
            <a:lstStyle/>
            <a:p>
              <a:pPr algn="ctr">
                <a:lnSpc>
                  <a:spcPts val="75617"/>
                </a:lnSpc>
              </a:pPr>
              <a:r>
                <a:rPr lang="en-US" sz="54012" spc="-5941">
                  <a:solidFill>
                    <a:srgbClr val="000000"/>
                  </a:solidFill>
                  <a:latin typeface="Rig Solid Bold Halftone"/>
                  <a:ea typeface="Rig Solid Bold Halftone"/>
                  <a:cs typeface="Rig Solid Bold Halftone"/>
                  <a:sym typeface="Rig Solid Bold Halftone"/>
                </a:rPr>
                <a:t>BDA</a:t>
              </a:r>
            </a:p>
          </p:txBody>
        </p:sp>
        <p:sp>
          <p:nvSpPr>
            <p:cNvPr name="TextBox 8" id="8"/>
            <p:cNvSpPr txBox="true"/>
            <p:nvPr/>
          </p:nvSpPr>
          <p:spPr>
            <a:xfrm rot="0">
              <a:off x="5119243" y="4181448"/>
              <a:ext cx="5958528" cy="2205252"/>
            </a:xfrm>
            <a:prstGeom prst="rect">
              <a:avLst/>
            </a:prstGeom>
          </p:spPr>
          <p:txBody>
            <a:bodyPr anchor="t" rtlCol="false" tIns="0" lIns="0" bIns="0" rIns="0">
              <a:spAutoFit/>
            </a:bodyPr>
            <a:lstStyle/>
            <a:p>
              <a:pPr algn="ctr">
                <a:lnSpc>
                  <a:spcPts val="6244"/>
                </a:lnSpc>
              </a:pPr>
              <a:r>
                <a:rPr lang="en-US" sz="6244" spc="374">
                  <a:solidFill>
                    <a:srgbClr val="FFFAE9"/>
                  </a:solidFill>
                  <a:latin typeface="The Youngest"/>
                  <a:ea typeface="The Youngest"/>
                  <a:cs typeface="The Youngest"/>
                  <a:sym typeface="The Youngest"/>
                </a:rPr>
                <a:t>GROUP PROJECT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740234" y="472482"/>
            <a:ext cx="16094462" cy="1343054"/>
          </a:xfrm>
          <a:prstGeom prst="rect">
            <a:avLst/>
          </a:prstGeom>
        </p:spPr>
        <p:txBody>
          <a:bodyPr anchor="t" rtlCol="false" tIns="0" lIns="0" bIns="0" rIns="0">
            <a:spAutoFit/>
          </a:bodyPr>
          <a:lstStyle/>
          <a:p>
            <a:pPr algn="ctr">
              <a:lnSpc>
                <a:spcPts val="10500"/>
              </a:lnSpc>
            </a:pPr>
            <a:r>
              <a:rPr lang="en-US" sz="7500">
                <a:solidFill>
                  <a:srgbClr val="141619"/>
                </a:solidFill>
                <a:latin typeface="Sugo Classic"/>
                <a:ea typeface="Sugo Classic"/>
                <a:cs typeface="Sugo Classic"/>
                <a:sym typeface="Sugo Classic"/>
              </a:rPr>
              <a:t>Phase 5: Crafting the Data Story</a:t>
            </a:r>
          </a:p>
        </p:txBody>
      </p:sp>
      <p:sp>
        <p:nvSpPr>
          <p:cNvPr name="TextBox 4" id="4"/>
          <p:cNvSpPr txBox="true"/>
          <p:nvPr/>
        </p:nvSpPr>
        <p:spPr>
          <a:xfrm rot="0">
            <a:off x="1748451" y="2085371"/>
            <a:ext cx="14791098" cy="7569593"/>
          </a:xfrm>
          <a:prstGeom prst="rect">
            <a:avLst/>
          </a:prstGeom>
        </p:spPr>
        <p:txBody>
          <a:bodyPr anchor="t" rtlCol="false" tIns="0" lIns="0" bIns="0" rIns="0">
            <a:spAutoFit/>
          </a:bodyPr>
          <a:lstStyle/>
          <a:p>
            <a:pPr algn="just" marL="626111" indent="-313055" lvl="1">
              <a:lnSpc>
                <a:spcPts val="4031"/>
              </a:lnSpc>
              <a:buFont typeface="Arial"/>
              <a:buChar char="•"/>
            </a:pPr>
            <a:r>
              <a:rPr lang="en-US" sz="2900">
                <a:solidFill>
                  <a:srgbClr val="000000"/>
                </a:solidFill>
                <a:latin typeface="Crimson Pro"/>
                <a:ea typeface="Crimson Pro"/>
                <a:cs typeface="Crimson Pro"/>
                <a:sym typeface="Crimson Pro"/>
              </a:rPr>
              <a:t>Priya Sharma, Head </a:t>
            </a:r>
            <a:r>
              <a:rPr lang="en-US" sz="2900">
                <a:solidFill>
                  <a:srgbClr val="000000"/>
                </a:solidFill>
                <a:latin typeface="Crimson Pro"/>
                <a:ea typeface="Crimson Pro"/>
                <a:cs typeface="Crimson Pro"/>
                <a:sym typeface="Crimson Pro"/>
              </a:rPr>
              <a:t>of Growth at VidyaVerse, needs to know if the recent viral social media campaign, "#DataDreamer," was a success or merely a source of "vanity metrics". You, a new Data Analyst, must investigate whether the campaign's buzz translated into valuable students who actually finish their courses. Your mission is to lead a data-driven investigation, applying a full analytics workflow from data cleaning to final analysis.</a:t>
            </a:r>
          </a:p>
          <a:p>
            <a:pPr algn="just" marL="626111" indent="-313055" lvl="1">
              <a:lnSpc>
                <a:spcPts val="4031"/>
              </a:lnSpc>
              <a:buFont typeface="Arial"/>
              <a:buChar char="•"/>
            </a:pPr>
            <a:r>
              <a:rPr lang="en-US" sz="2900">
                <a:solidFill>
                  <a:srgbClr val="000000"/>
                </a:solidFill>
                <a:latin typeface="Crimson Pro"/>
                <a:ea typeface="Crimson Pro"/>
                <a:cs typeface="Crimson Pro"/>
                <a:sym typeface="Crimson Pro"/>
              </a:rPr>
              <a:t>Our journey begins with data cleaning using Python, where you'll standardize platform names like 'insta' and 'Instagram Ads' to 'Instagram'. Next, we’ve performed a great merge in MySQL, crafting a SQL JOIN query to connect raw ad performance data with student enrollment details, creating a master dataset. The core of your project is the analysis, where you'll engineer a "killer metric"—the Cost Per Completed Student (CPCS)—to determine which platform delivered the highest ROI.</a:t>
            </a:r>
          </a:p>
          <a:p>
            <a:pPr algn="just" marL="626111" indent="-313055" lvl="1">
              <a:lnSpc>
                <a:spcPts val="4031"/>
              </a:lnSpc>
              <a:buFont typeface="Arial"/>
              <a:buChar char="•"/>
            </a:pPr>
            <a:r>
              <a:rPr lang="en-US" sz="2900">
                <a:solidFill>
                  <a:srgbClr val="000000"/>
                </a:solidFill>
                <a:latin typeface="Crimson Pro"/>
                <a:ea typeface="Crimson Pro"/>
                <a:cs typeface="Crimson Pro"/>
                <a:sym typeface="Crimson Pro"/>
              </a:rPr>
              <a:t>Finally, we’ve craft a data story and present a clear recommendation to Priya Sharma. Your presentation will start with a punchline, like "YouTube Delivers 2x Higher ROI Despite Higher Costs," supported by your analysis. This will lead to a strategic playbook for future marketing investments, solidifying your role as a key contributor to the company's growth</a:t>
            </a:r>
          </a:p>
        </p:txBody>
      </p:sp>
      <p:sp>
        <p:nvSpPr>
          <p:cNvPr name="Freeform 5" id="5"/>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6" id="6"/>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7" id="7"/>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510927" y="2181276"/>
            <a:ext cx="13266145" cy="3697554"/>
          </a:xfrm>
          <a:prstGeom prst="rect">
            <a:avLst/>
          </a:prstGeom>
        </p:spPr>
        <p:txBody>
          <a:bodyPr anchor="t" rtlCol="false" tIns="0" lIns="0" bIns="0" rIns="0">
            <a:spAutoFit/>
          </a:bodyPr>
          <a:lstStyle/>
          <a:p>
            <a:pPr algn="ctr">
              <a:lnSpc>
                <a:spcPts val="29297"/>
              </a:lnSpc>
            </a:pPr>
            <a:r>
              <a:rPr lang="en-US" sz="20927">
                <a:solidFill>
                  <a:srgbClr val="141619"/>
                </a:solidFill>
                <a:latin typeface="Sugo Classic"/>
                <a:ea typeface="Sugo Classic"/>
                <a:cs typeface="Sugo Classic"/>
                <a:sym typeface="Sugo Classic"/>
              </a:rPr>
              <a:t>Thank You </a:t>
            </a:r>
          </a:p>
        </p:txBody>
      </p:sp>
      <p:sp>
        <p:nvSpPr>
          <p:cNvPr name="Freeform 4" id="4"/>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5" id="5"/>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
        <p:nvSpPr>
          <p:cNvPr name="TextBox 6" id="6"/>
          <p:cNvSpPr txBox="true"/>
          <p:nvPr/>
        </p:nvSpPr>
        <p:spPr>
          <a:xfrm rot="0">
            <a:off x="6228558" y="5387675"/>
            <a:ext cx="5830884" cy="887060"/>
          </a:xfrm>
          <a:prstGeom prst="rect">
            <a:avLst/>
          </a:prstGeom>
        </p:spPr>
        <p:txBody>
          <a:bodyPr anchor="t" rtlCol="false" tIns="0" lIns="0" bIns="0" rIns="0">
            <a:spAutoFit/>
          </a:bodyPr>
          <a:lstStyle/>
          <a:p>
            <a:pPr algn="ctr">
              <a:lnSpc>
                <a:spcPts val="7279"/>
              </a:lnSpc>
            </a:pPr>
            <a:r>
              <a:rPr lang="en-US" b="true" sz="5199" u="sng">
                <a:solidFill>
                  <a:srgbClr val="141619"/>
                </a:solidFill>
                <a:latin typeface="Canva Sans Bold"/>
                <a:ea typeface="Canva Sans Bold"/>
                <a:cs typeface="Canva Sans Bold"/>
                <a:sym typeface="Canva Sans Bold"/>
                <a:hlinkClick r:id="rId5" tooltip="https://drive.google.com/drive/folders/1YlLwVJJN7JIIuQI9R5xgTfFTPWSc6LEY"/>
              </a:rPr>
              <a:t>FINAL DRIVE LINK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112824" y="4832136"/>
            <a:ext cx="3653151" cy="6381050"/>
          </a:xfrm>
          <a:custGeom>
            <a:avLst/>
            <a:gdLst/>
            <a:ahLst/>
            <a:cxnLst/>
            <a:rect r="r" b="b" t="t" l="l"/>
            <a:pathLst>
              <a:path h="6381050" w="3653151">
                <a:moveTo>
                  <a:pt x="0" y="0"/>
                </a:moveTo>
                <a:lnTo>
                  <a:pt x="3653151" y="0"/>
                </a:lnTo>
                <a:lnTo>
                  <a:pt x="3653151" y="6381050"/>
                </a:lnTo>
                <a:lnTo>
                  <a:pt x="0" y="6381050"/>
                </a:lnTo>
                <a:lnTo>
                  <a:pt x="0" y="0"/>
                </a:lnTo>
                <a:close/>
              </a:path>
            </a:pathLst>
          </a:custGeom>
          <a:blipFill>
            <a:blip r:embed="rId4"/>
            <a:stretch>
              <a:fillRect l="0" t="0" r="0" b="0"/>
            </a:stretch>
          </a:blipFill>
        </p:spPr>
      </p:sp>
      <p:sp>
        <p:nvSpPr>
          <p:cNvPr name="Freeform 5" id="5"/>
          <p:cNvSpPr/>
          <p:nvPr/>
        </p:nvSpPr>
        <p:spPr>
          <a:xfrm flipH="false" flipV="false" rot="0">
            <a:off x="13137880" y="8252132"/>
            <a:ext cx="3622518" cy="3513843"/>
          </a:xfrm>
          <a:custGeom>
            <a:avLst/>
            <a:gdLst/>
            <a:ahLst/>
            <a:cxnLst/>
            <a:rect r="r" b="b" t="t" l="l"/>
            <a:pathLst>
              <a:path h="3513843" w="3622518">
                <a:moveTo>
                  <a:pt x="0" y="0"/>
                </a:moveTo>
                <a:lnTo>
                  <a:pt x="3622518" y="0"/>
                </a:lnTo>
                <a:lnTo>
                  <a:pt x="3622518" y="3513843"/>
                </a:lnTo>
                <a:lnTo>
                  <a:pt x="0" y="3513843"/>
                </a:lnTo>
                <a:lnTo>
                  <a:pt x="0" y="0"/>
                </a:lnTo>
                <a:close/>
              </a:path>
            </a:pathLst>
          </a:custGeom>
          <a:blipFill>
            <a:blip r:embed="rId5"/>
            <a:stretch>
              <a:fillRect l="0" t="0" r="0" b="0"/>
            </a:stretch>
          </a:blipFill>
        </p:spPr>
      </p:sp>
      <p:sp>
        <p:nvSpPr>
          <p:cNvPr name="TextBox 6" id="6"/>
          <p:cNvSpPr txBox="true"/>
          <p:nvPr/>
        </p:nvSpPr>
        <p:spPr>
          <a:xfrm rot="0">
            <a:off x="2365143" y="3579590"/>
            <a:ext cx="7556344" cy="4160902"/>
          </a:xfrm>
          <a:prstGeom prst="rect">
            <a:avLst/>
          </a:prstGeom>
        </p:spPr>
        <p:txBody>
          <a:bodyPr anchor="t" rtlCol="false" tIns="0" lIns="0" bIns="0" rIns="0">
            <a:spAutoFit/>
          </a:bodyPr>
          <a:lstStyle/>
          <a:p>
            <a:pPr algn="just">
              <a:lnSpc>
                <a:spcPts val="6671"/>
              </a:lnSpc>
            </a:pPr>
            <a:r>
              <a:rPr lang="en-US" sz="4799" spc="470">
                <a:solidFill>
                  <a:srgbClr val="000000"/>
                </a:solidFill>
                <a:latin typeface="Crimson Pro"/>
                <a:ea typeface="Crimson Pro"/>
                <a:cs typeface="Crimson Pro"/>
                <a:sym typeface="Crimson Pro"/>
              </a:rPr>
              <a:t>MEMBERS:- </a:t>
            </a:r>
          </a:p>
          <a:p>
            <a:pPr algn="just">
              <a:lnSpc>
                <a:spcPts val="6671"/>
              </a:lnSpc>
            </a:pPr>
            <a:r>
              <a:rPr lang="en-US" sz="4799" spc="470">
                <a:solidFill>
                  <a:srgbClr val="000000"/>
                </a:solidFill>
                <a:latin typeface="Crimson Pro"/>
                <a:ea typeface="Crimson Pro"/>
                <a:cs typeface="Crimson Pro"/>
                <a:sym typeface="Crimson Pro"/>
              </a:rPr>
              <a:t>SAMIKSHA</a:t>
            </a:r>
            <a:r>
              <a:rPr lang="en-US" sz="4799" spc="470">
                <a:solidFill>
                  <a:srgbClr val="000000"/>
                </a:solidFill>
                <a:latin typeface="Crimson Pro"/>
                <a:ea typeface="Crimson Pro"/>
                <a:cs typeface="Crimson Pro"/>
                <a:sym typeface="Crimson Pro"/>
              </a:rPr>
              <a:t> KAUSHIK</a:t>
            </a:r>
          </a:p>
          <a:p>
            <a:pPr algn="just">
              <a:lnSpc>
                <a:spcPts val="6671"/>
              </a:lnSpc>
            </a:pPr>
            <a:r>
              <a:rPr lang="en-US" sz="4799" spc="470">
                <a:solidFill>
                  <a:srgbClr val="000000"/>
                </a:solidFill>
                <a:latin typeface="Crimson Pro"/>
                <a:ea typeface="Crimson Pro"/>
                <a:cs typeface="Crimson Pro"/>
                <a:sym typeface="Crimson Pro"/>
              </a:rPr>
              <a:t>SURESH JANGID</a:t>
            </a:r>
          </a:p>
          <a:p>
            <a:pPr algn="just">
              <a:lnSpc>
                <a:spcPts val="6671"/>
              </a:lnSpc>
            </a:pPr>
            <a:r>
              <a:rPr lang="en-US" sz="4799" spc="470">
                <a:solidFill>
                  <a:srgbClr val="000000"/>
                </a:solidFill>
                <a:latin typeface="Crimson Pro"/>
                <a:ea typeface="Crimson Pro"/>
                <a:cs typeface="Crimson Pro"/>
                <a:sym typeface="Crimson Pro"/>
              </a:rPr>
              <a:t>KRISHNA PRATAP SINGH</a:t>
            </a:r>
          </a:p>
          <a:p>
            <a:pPr algn="just">
              <a:lnSpc>
                <a:spcPts val="6671"/>
              </a:lnSpc>
            </a:pPr>
            <a:r>
              <a:rPr lang="en-US" sz="4799">
                <a:solidFill>
                  <a:srgbClr val="000000"/>
                </a:solidFill>
                <a:latin typeface="Crimson Pro"/>
                <a:ea typeface="Crimson Pro"/>
                <a:cs typeface="Crimson Pro"/>
                <a:sym typeface="Crimson Pro"/>
              </a:rPr>
              <a:t>ISHITA </a:t>
            </a:r>
          </a:p>
        </p:txBody>
      </p:sp>
      <p:sp>
        <p:nvSpPr>
          <p:cNvPr name="TextBox 7" id="7"/>
          <p:cNvSpPr txBox="true"/>
          <p:nvPr/>
        </p:nvSpPr>
        <p:spPr>
          <a:xfrm rot="0">
            <a:off x="2365143" y="1229712"/>
            <a:ext cx="13049309" cy="1830592"/>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 </a:t>
            </a:r>
            <a:r>
              <a:rPr lang="en-US" sz="10426">
                <a:solidFill>
                  <a:srgbClr val="141619"/>
                </a:solidFill>
                <a:latin typeface="Sugo Classic"/>
                <a:ea typeface="Sugo Classic"/>
                <a:cs typeface="Sugo Classic"/>
                <a:sym typeface="Sugo Classic"/>
              </a:rPr>
              <a:t>Meet O</a:t>
            </a:r>
            <a:r>
              <a:rPr lang="en-US" sz="10426">
                <a:solidFill>
                  <a:srgbClr val="141619"/>
                </a:solidFill>
                <a:latin typeface="Sugo Classic"/>
                <a:ea typeface="Sugo Classic"/>
                <a:cs typeface="Sugo Classic"/>
                <a:sym typeface="Sugo Classic"/>
              </a:rPr>
              <a:t>ur TEAM MEMBERS </a:t>
            </a:r>
          </a:p>
        </p:txBody>
      </p:sp>
      <p:sp>
        <p:nvSpPr>
          <p:cNvPr name="TextBox 8" id="8"/>
          <p:cNvSpPr txBox="true"/>
          <p:nvPr/>
        </p:nvSpPr>
        <p:spPr>
          <a:xfrm rot="0">
            <a:off x="9500259" y="3350451"/>
            <a:ext cx="4383061" cy="4901682"/>
          </a:xfrm>
          <a:prstGeom prst="rect">
            <a:avLst/>
          </a:prstGeom>
        </p:spPr>
        <p:txBody>
          <a:bodyPr anchor="t" rtlCol="false" tIns="0" lIns="0" bIns="0" rIns="0">
            <a:spAutoFit/>
          </a:bodyPr>
          <a:lstStyle/>
          <a:p>
            <a:pPr algn="ctr">
              <a:lnSpc>
                <a:spcPts val="6513"/>
              </a:lnSpc>
            </a:pPr>
            <a:r>
              <a:rPr lang="en-US" sz="4652">
                <a:solidFill>
                  <a:srgbClr val="000000"/>
                </a:solidFill>
                <a:latin typeface="Crimson Pro"/>
                <a:ea typeface="Crimson Pro"/>
                <a:cs typeface="Crimson Pro"/>
                <a:sym typeface="Crimson Pro"/>
              </a:rPr>
              <a:t>ROLL NUMBERS: -</a:t>
            </a:r>
          </a:p>
          <a:p>
            <a:pPr algn="ctr">
              <a:lnSpc>
                <a:spcPts val="6513"/>
              </a:lnSpc>
            </a:pPr>
            <a:r>
              <a:rPr lang="en-US" sz="4652">
                <a:solidFill>
                  <a:srgbClr val="000000"/>
                </a:solidFill>
                <a:latin typeface="Crimson Pro"/>
                <a:ea typeface="Crimson Pro"/>
                <a:cs typeface="Crimson Pro"/>
                <a:sym typeface="Crimson Pro"/>
              </a:rPr>
              <a:t>B24BS2312</a:t>
            </a:r>
          </a:p>
          <a:p>
            <a:pPr algn="ctr">
              <a:lnSpc>
                <a:spcPts val="6513"/>
              </a:lnSpc>
            </a:pPr>
            <a:r>
              <a:rPr lang="en-US" sz="4652">
                <a:solidFill>
                  <a:srgbClr val="000000"/>
                </a:solidFill>
                <a:latin typeface="Crimson Pro"/>
                <a:ea typeface="Crimson Pro"/>
                <a:cs typeface="Crimson Pro"/>
                <a:sym typeface="Crimson Pro"/>
              </a:rPr>
              <a:t>B24BS2371</a:t>
            </a:r>
          </a:p>
          <a:p>
            <a:pPr algn="ctr">
              <a:lnSpc>
                <a:spcPts val="6513"/>
              </a:lnSpc>
            </a:pPr>
            <a:r>
              <a:rPr lang="en-US" sz="4652">
                <a:solidFill>
                  <a:srgbClr val="000000"/>
                </a:solidFill>
                <a:latin typeface="Crimson Pro"/>
                <a:ea typeface="Crimson Pro"/>
                <a:cs typeface="Crimson Pro"/>
                <a:sym typeface="Crimson Pro"/>
              </a:rPr>
              <a:t>B24BS2167</a:t>
            </a:r>
          </a:p>
          <a:p>
            <a:pPr algn="ctr">
              <a:lnSpc>
                <a:spcPts val="6513"/>
              </a:lnSpc>
            </a:pPr>
            <a:r>
              <a:rPr lang="en-US" sz="4652">
                <a:solidFill>
                  <a:srgbClr val="000000"/>
                </a:solidFill>
                <a:latin typeface="Crimson Pro"/>
                <a:ea typeface="Crimson Pro"/>
                <a:cs typeface="Crimson Pro"/>
                <a:sym typeface="Crimson Pro"/>
              </a:rPr>
              <a:t>B24BS2137</a:t>
            </a:r>
          </a:p>
          <a:p>
            <a:pPr algn="ctr">
              <a:lnSpc>
                <a:spcPts val="651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112824" y="4832136"/>
            <a:ext cx="3653151" cy="6381050"/>
          </a:xfrm>
          <a:custGeom>
            <a:avLst/>
            <a:gdLst/>
            <a:ahLst/>
            <a:cxnLst/>
            <a:rect r="r" b="b" t="t" l="l"/>
            <a:pathLst>
              <a:path h="6381050" w="3653151">
                <a:moveTo>
                  <a:pt x="0" y="0"/>
                </a:moveTo>
                <a:lnTo>
                  <a:pt x="3653151" y="0"/>
                </a:lnTo>
                <a:lnTo>
                  <a:pt x="3653151" y="6381050"/>
                </a:lnTo>
                <a:lnTo>
                  <a:pt x="0" y="6381050"/>
                </a:lnTo>
                <a:lnTo>
                  <a:pt x="0" y="0"/>
                </a:lnTo>
                <a:close/>
              </a:path>
            </a:pathLst>
          </a:custGeom>
          <a:blipFill>
            <a:blip r:embed="rId4"/>
            <a:stretch>
              <a:fillRect l="0" t="0" r="0" b="0"/>
            </a:stretch>
          </a:blipFill>
        </p:spPr>
      </p:sp>
      <p:sp>
        <p:nvSpPr>
          <p:cNvPr name="Freeform 5" id="5"/>
          <p:cNvSpPr/>
          <p:nvPr/>
        </p:nvSpPr>
        <p:spPr>
          <a:xfrm flipH="false" flipV="false" rot="0">
            <a:off x="13137880" y="8252132"/>
            <a:ext cx="3622518" cy="3513843"/>
          </a:xfrm>
          <a:custGeom>
            <a:avLst/>
            <a:gdLst/>
            <a:ahLst/>
            <a:cxnLst/>
            <a:rect r="r" b="b" t="t" l="l"/>
            <a:pathLst>
              <a:path h="3513843" w="3622518">
                <a:moveTo>
                  <a:pt x="0" y="0"/>
                </a:moveTo>
                <a:lnTo>
                  <a:pt x="3622518" y="0"/>
                </a:lnTo>
                <a:lnTo>
                  <a:pt x="3622518" y="3513843"/>
                </a:lnTo>
                <a:lnTo>
                  <a:pt x="0" y="3513843"/>
                </a:lnTo>
                <a:lnTo>
                  <a:pt x="0" y="0"/>
                </a:lnTo>
                <a:close/>
              </a:path>
            </a:pathLst>
          </a:custGeom>
          <a:blipFill>
            <a:blip r:embed="rId5"/>
            <a:stretch>
              <a:fillRect l="0" t="0" r="0" b="0"/>
            </a:stretch>
          </a:blipFill>
        </p:spPr>
      </p:sp>
      <p:sp>
        <p:nvSpPr>
          <p:cNvPr name="TextBox 6" id="6"/>
          <p:cNvSpPr txBox="true"/>
          <p:nvPr/>
        </p:nvSpPr>
        <p:spPr>
          <a:xfrm rot="0">
            <a:off x="2365143" y="3588097"/>
            <a:ext cx="13119095" cy="2421403"/>
          </a:xfrm>
          <a:prstGeom prst="rect">
            <a:avLst/>
          </a:prstGeom>
        </p:spPr>
        <p:txBody>
          <a:bodyPr anchor="t" rtlCol="false" tIns="0" lIns="0" bIns="0" rIns="0">
            <a:spAutoFit/>
          </a:bodyPr>
          <a:lstStyle/>
          <a:p>
            <a:pPr algn="just">
              <a:lnSpc>
                <a:spcPts val="4823"/>
              </a:lnSpc>
            </a:pPr>
            <a:r>
              <a:rPr lang="en-US" sz="3470">
                <a:solidFill>
                  <a:srgbClr val="000000"/>
                </a:solidFill>
                <a:latin typeface="Crimson Pro"/>
                <a:ea typeface="Crimson Pro"/>
                <a:cs typeface="Crimson Pro"/>
                <a:sym typeface="Crimson Pro"/>
              </a:rPr>
              <a:t>Th</a:t>
            </a:r>
            <a:r>
              <a:rPr lang="en-US" sz="3470">
                <a:solidFill>
                  <a:srgbClr val="000000"/>
                </a:solidFill>
                <a:latin typeface="Crimson Pro"/>
                <a:ea typeface="Crimson Pro"/>
                <a:cs typeface="Crimson Pro"/>
                <a:sym typeface="Crimson Pro"/>
              </a:rPr>
              <a:t>e project's goal is to determine if a social media campaign's viral buzz translated into valuable students who actually finish their courses. As a Data Analyst at VidyaVerse, our mission is to lead a data-driven investigation using a full data analytics workflow.</a:t>
            </a:r>
          </a:p>
        </p:txBody>
      </p:sp>
      <p:sp>
        <p:nvSpPr>
          <p:cNvPr name="TextBox 7" id="7"/>
          <p:cNvSpPr txBox="true"/>
          <p:nvPr/>
        </p:nvSpPr>
        <p:spPr>
          <a:xfrm rot="0">
            <a:off x="2365143" y="1229712"/>
            <a:ext cx="13049309" cy="183066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Background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980281" y="781050"/>
            <a:ext cx="13049309" cy="1828526"/>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Project Goals</a:t>
            </a:r>
          </a:p>
        </p:txBody>
      </p:sp>
      <p:sp>
        <p:nvSpPr>
          <p:cNvPr name="TextBox 4" id="4"/>
          <p:cNvSpPr txBox="true"/>
          <p:nvPr/>
        </p:nvSpPr>
        <p:spPr>
          <a:xfrm rot="0">
            <a:off x="2631096" y="2716542"/>
            <a:ext cx="13747681" cy="6281479"/>
          </a:xfrm>
          <a:prstGeom prst="rect">
            <a:avLst/>
          </a:prstGeom>
        </p:spPr>
        <p:txBody>
          <a:bodyPr anchor="t" rtlCol="false" tIns="0" lIns="0" bIns="0" rIns="0">
            <a:spAutoFit/>
          </a:bodyPr>
          <a:lstStyle/>
          <a:p>
            <a:pPr algn="l">
              <a:lnSpc>
                <a:spcPts val="4170"/>
              </a:lnSpc>
            </a:pPr>
            <a:r>
              <a:rPr lang="en-US" sz="3000">
                <a:solidFill>
                  <a:srgbClr val="000000"/>
                </a:solidFill>
                <a:latin typeface="Crimson Pro"/>
                <a:ea typeface="Crimson Pro"/>
                <a:cs typeface="Crimson Pro"/>
                <a:sym typeface="Crimson Pro"/>
              </a:rPr>
              <a:t>As a Data Analyst, y</a:t>
            </a:r>
            <a:r>
              <a:rPr lang="en-US" sz="3000">
                <a:solidFill>
                  <a:srgbClr val="000000"/>
                </a:solidFill>
                <a:latin typeface="Crimson Pro"/>
                <a:ea typeface="Crimson Pro"/>
                <a:cs typeface="Crimson Pro"/>
                <a:sym typeface="Crimson Pro"/>
              </a:rPr>
              <a:t>our mission is to lead this investigation from raw datasets to a final analysis.The key objectives are to:</a:t>
            </a:r>
          </a:p>
          <a:p>
            <a:pPr algn="l" marL="647700" indent="-323850" lvl="1">
              <a:lnSpc>
                <a:spcPts val="4170"/>
              </a:lnSpc>
              <a:buFont typeface="Arial"/>
              <a:buChar char="•"/>
            </a:pPr>
            <a:r>
              <a:rPr lang="en-US" sz="3000">
                <a:solidFill>
                  <a:srgbClr val="000000"/>
                </a:solidFill>
                <a:latin typeface="Crimson Pro"/>
                <a:ea typeface="Crimson Pro"/>
                <a:cs typeface="Crimson Pro"/>
                <a:sym typeface="Crimson Pro"/>
              </a:rPr>
              <a:t>Apply a complete data analytics workflow including data cleaning, integration, and final analysis.</a:t>
            </a:r>
          </a:p>
          <a:p>
            <a:pPr algn="l" marL="647700" indent="-323850" lvl="1">
              <a:lnSpc>
                <a:spcPts val="4170"/>
              </a:lnSpc>
              <a:buFont typeface="Arial"/>
              <a:buChar char="•"/>
            </a:pPr>
            <a:r>
              <a:rPr lang="en-US" sz="3000">
                <a:solidFill>
                  <a:srgbClr val="000000"/>
                </a:solidFill>
                <a:latin typeface="Crimson Pro"/>
                <a:ea typeface="Crimson Pro"/>
                <a:cs typeface="Crimson Pro"/>
                <a:sym typeface="Crimson Pro"/>
              </a:rPr>
              <a:t>Leverage a modern toolset such as SQL, Python, Notion AI, and MindMup.</a:t>
            </a:r>
          </a:p>
          <a:p>
            <a:pPr algn="l" marL="647700" indent="-323850" lvl="1">
              <a:lnSpc>
                <a:spcPts val="4170"/>
              </a:lnSpc>
              <a:buFont typeface="Arial"/>
              <a:buChar char="•"/>
            </a:pPr>
            <a:r>
              <a:rPr lang="en-US" sz="3000">
                <a:solidFill>
                  <a:srgbClr val="000000"/>
                </a:solidFill>
                <a:latin typeface="Crimson Pro"/>
                <a:ea typeface="Crimson Pro"/>
                <a:cs typeface="Crimson Pro"/>
                <a:sym typeface="Crimson Pro"/>
              </a:rPr>
              <a:t>Craft a compelling data story and present a clear recommendation to the Head of Growth</a:t>
            </a:r>
          </a:p>
          <a:p>
            <a:pPr algn="l">
              <a:lnSpc>
                <a:spcPts val="4170"/>
              </a:lnSpc>
            </a:pPr>
            <a:r>
              <a:rPr lang="en-US" sz="3000">
                <a:solidFill>
                  <a:srgbClr val="000000"/>
                </a:solidFill>
                <a:latin typeface="Crimson Pro"/>
                <a:ea typeface="Crimson Pro"/>
                <a:cs typeface="Crimson Pro"/>
                <a:sym typeface="Crimson Pro"/>
              </a:rPr>
              <a:t>The project also aims to answer specific business questions, such as which platform attracted students with the highest course completion rates, whether ad spend on a particular platform was justified, and if a "Success Profile" of a student can be created. The end goal is to deliver a "Single Source of Truth" master dataset, an "Insight Dashboard" summarizing ROI, and a "Strategic Playbook" for future marketing investments</a:t>
            </a:r>
          </a:p>
        </p:txBody>
      </p:sp>
      <p:sp>
        <p:nvSpPr>
          <p:cNvPr name="Freeform 5" id="5"/>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6" id="6"/>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7" id="7"/>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508791" y="464563"/>
            <a:ext cx="16779209" cy="1343006"/>
          </a:xfrm>
          <a:prstGeom prst="rect">
            <a:avLst/>
          </a:prstGeom>
        </p:spPr>
        <p:txBody>
          <a:bodyPr anchor="t" rtlCol="false" tIns="0" lIns="0" bIns="0" rIns="0">
            <a:spAutoFit/>
          </a:bodyPr>
          <a:lstStyle/>
          <a:p>
            <a:pPr algn="ctr">
              <a:lnSpc>
                <a:spcPts val="10500"/>
              </a:lnSpc>
            </a:pPr>
            <a:r>
              <a:rPr lang="en-US" sz="7500">
                <a:solidFill>
                  <a:srgbClr val="141619"/>
                </a:solidFill>
                <a:latin typeface="Sugo Classic"/>
                <a:ea typeface="Sugo Classic"/>
                <a:cs typeface="Sugo Classic"/>
                <a:sym typeface="Sugo Classic"/>
              </a:rPr>
              <a:t>Phase 1: Mission Scoping &amp; Hypothesis Mapping</a:t>
            </a:r>
          </a:p>
        </p:txBody>
      </p:sp>
      <p:sp>
        <p:nvSpPr>
          <p:cNvPr name="Freeform 4" id="4"/>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5" id="5"/>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6" id="6"/>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
        <p:nvSpPr>
          <p:cNvPr name="Freeform 7" id="7"/>
          <p:cNvSpPr/>
          <p:nvPr/>
        </p:nvSpPr>
        <p:spPr>
          <a:xfrm flipH="false" flipV="false" rot="0">
            <a:off x="473299" y="5070133"/>
            <a:ext cx="5582833" cy="4188167"/>
          </a:xfrm>
          <a:custGeom>
            <a:avLst/>
            <a:gdLst/>
            <a:ahLst/>
            <a:cxnLst/>
            <a:rect r="r" b="b" t="t" l="l"/>
            <a:pathLst>
              <a:path h="4188167" w="5582833">
                <a:moveTo>
                  <a:pt x="0" y="0"/>
                </a:moveTo>
                <a:lnTo>
                  <a:pt x="5582833" y="0"/>
                </a:lnTo>
                <a:lnTo>
                  <a:pt x="5582833" y="4188167"/>
                </a:lnTo>
                <a:lnTo>
                  <a:pt x="0" y="4188167"/>
                </a:lnTo>
                <a:lnTo>
                  <a:pt x="0" y="0"/>
                </a:lnTo>
                <a:close/>
              </a:path>
            </a:pathLst>
          </a:custGeom>
          <a:blipFill>
            <a:blip r:embed="rId6"/>
            <a:stretch>
              <a:fillRect l="-14097" t="-4689" r="-17162" b="-9220"/>
            </a:stretch>
          </a:blipFill>
        </p:spPr>
      </p:sp>
      <p:sp>
        <p:nvSpPr>
          <p:cNvPr name="Freeform 8" id="8"/>
          <p:cNvSpPr/>
          <p:nvPr/>
        </p:nvSpPr>
        <p:spPr>
          <a:xfrm flipH="false" flipV="false" rot="0">
            <a:off x="6429587" y="5143500"/>
            <a:ext cx="11301259" cy="4188167"/>
          </a:xfrm>
          <a:custGeom>
            <a:avLst/>
            <a:gdLst/>
            <a:ahLst/>
            <a:cxnLst/>
            <a:rect r="r" b="b" t="t" l="l"/>
            <a:pathLst>
              <a:path h="4188167" w="11301259">
                <a:moveTo>
                  <a:pt x="0" y="0"/>
                </a:moveTo>
                <a:lnTo>
                  <a:pt x="11301259" y="0"/>
                </a:lnTo>
                <a:lnTo>
                  <a:pt x="11301259" y="4188167"/>
                </a:lnTo>
                <a:lnTo>
                  <a:pt x="0" y="4188167"/>
                </a:lnTo>
                <a:lnTo>
                  <a:pt x="0" y="0"/>
                </a:lnTo>
                <a:close/>
              </a:path>
            </a:pathLst>
          </a:custGeom>
          <a:blipFill>
            <a:blip r:embed="rId7"/>
            <a:stretch>
              <a:fillRect l="0" t="-260" r="0" b="-8011"/>
            </a:stretch>
          </a:blipFill>
        </p:spPr>
      </p:sp>
      <p:sp>
        <p:nvSpPr>
          <p:cNvPr name="TextBox 9" id="9"/>
          <p:cNvSpPr txBox="true"/>
          <p:nvPr/>
        </p:nvSpPr>
        <p:spPr>
          <a:xfrm rot="0">
            <a:off x="2480032" y="2475863"/>
            <a:ext cx="14354664" cy="1756874"/>
          </a:xfrm>
          <a:prstGeom prst="rect">
            <a:avLst/>
          </a:prstGeom>
        </p:spPr>
        <p:txBody>
          <a:bodyPr anchor="t" rtlCol="false" tIns="0" lIns="0" bIns="0" rIns="0">
            <a:spAutoFit/>
          </a:bodyPr>
          <a:lstStyle/>
          <a:p>
            <a:pPr algn="just">
              <a:lnSpc>
                <a:spcPts val="4656"/>
              </a:lnSpc>
            </a:pPr>
            <a:r>
              <a:rPr lang="en-US" sz="3350">
                <a:solidFill>
                  <a:srgbClr val="000000"/>
                </a:solidFill>
                <a:latin typeface="Crimson Pro"/>
                <a:ea typeface="Crimson Pro"/>
                <a:cs typeface="Crimson Pro"/>
                <a:sym typeface="Crimson Pro"/>
              </a:rPr>
              <a:t>Using the Notion AI tool, We first of all found out what are the tasks, heir completions deadlines and assigned the tasks to each other. When the task were completed, we converted the To Do List from ‘to be done’ to ‘completed’.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5" id="5"/>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
        <p:nvSpPr>
          <p:cNvPr name="Freeform 6" id="6"/>
          <p:cNvSpPr/>
          <p:nvPr/>
        </p:nvSpPr>
        <p:spPr>
          <a:xfrm flipH="false" flipV="false" rot="0">
            <a:off x="2991869" y="4124319"/>
            <a:ext cx="12003792" cy="5743139"/>
          </a:xfrm>
          <a:custGeom>
            <a:avLst/>
            <a:gdLst/>
            <a:ahLst/>
            <a:cxnLst/>
            <a:rect r="r" b="b" t="t" l="l"/>
            <a:pathLst>
              <a:path h="5743139" w="12003792">
                <a:moveTo>
                  <a:pt x="0" y="0"/>
                </a:moveTo>
                <a:lnTo>
                  <a:pt x="12003792" y="0"/>
                </a:lnTo>
                <a:lnTo>
                  <a:pt x="12003792" y="5743139"/>
                </a:lnTo>
                <a:lnTo>
                  <a:pt x="0" y="5743139"/>
                </a:lnTo>
                <a:lnTo>
                  <a:pt x="0" y="0"/>
                </a:lnTo>
                <a:close/>
              </a:path>
            </a:pathLst>
          </a:custGeom>
          <a:blipFill>
            <a:blip r:embed="rId6"/>
            <a:stretch>
              <a:fillRect l="0" t="0" r="0" b="0"/>
            </a:stretch>
          </a:blipFill>
        </p:spPr>
      </p:sp>
      <p:grpSp>
        <p:nvGrpSpPr>
          <p:cNvPr name="Group 7" id="7"/>
          <p:cNvGrpSpPr/>
          <p:nvPr/>
        </p:nvGrpSpPr>
        <p:grpSpPr>
          <a:xfrm rot="0">
            <a:off x="4945046" y="9258300"/>
            <a:ext cx="3086100" cy="380850"/>
            <a:chOff x="0" y="0"/>
            <a:chExt cx="812800" cy="100306"/>
          </a:xfrm>
        </p:grpSpPr>
        <p:sp>
          <p:nvSpPr>
            <p:cNvPr name="Freeform 8" id="8"/>
            <p:cNvSpPr/>
            <p:nvPr/>
          </p:nvSpPr>
          <p:spPr>
            <a:xfrm flipH="false" flipV="false" rot="0">
              <a:off x="0" y="0"/>
              <a:ext cx="812800" cy="100306"/>
            </a:xfrm>
            <a:custGeom>
              <a:avLst/>
              <a:gdLst/>
              <a:ahLst/>
              <a:cxnLst/>
              <a:rect r="r" b="b" t="t" l="l"/>
              <a:pathLst>
                <a:path h="100306" w="812800">
                  <a:moveTo>
                    <a:pt x="0" y="0"/>
                  </a:moveTo>
                  <a:lnTo>
                    <a:pt x="812800" y="0"/>
                  </a:lnTo>
                  <a:lnTo>
                    <a:pt x="812800" y="100306"/>
                  </a:lnTo>
                  <a:lnTo>
                    <a:pt x="0" y="100306"/>
                  </a:lnTo>
                  <a:close/>
                </a:path>
              </a:pathLst>
            </a:custGeom>
            <a:solidFill>
              <a:srgbClr val="FFFFFF"/>
            </a:solidFill>
          </p:spPr>
        </p:sp>
        <p:sp>
          <p:nvSpPr>
            <p:cNvPr name="TextBox 9" id="9"/>
            <p:cNvSpPr txBox="true"/>
            <p:nvPr/>
          </p:nvSpPr>
          <p:spPr>
            <a:xfrm>
              <a:off x="0" y="-38100"/>
              <a:ext cx="812800" cy="138406"/>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252244" y="472507"/>
            <a:ext cx="15007056" cy="1343006"/>
          </a:xfrm>
          <a:prstGeom prst="rect">
            <a:avLst/>
          </a:prstGeom>
        </p:spPr>
        <p:txBody>
          <a:bodyPr anchor="t" rtlCol="false" tIns="0" lIns="0" bIns="0" rIns="0">
            <a:spAutoFit/>
          </a:bodyPr>
          <a:lstStyle/>
          <a:p>
            <a:pPr algn="ctr">
              <a:lnSpc>
                <a:spcPts val="10500"/>
              </a:lnSpc>
            </a:pPr>
            <a:r>
              <a:rPr lang="en-US" sz="7500">
                <a:solidFill>
                  <a:srgbClr val="141619"/>
                </a:solidFill>
                <a:latin typeface="Sugo Classic"/>
                <a:ea typeface="Sugo Classic"/>
                <a:cs typeface="Sugo Classic"/>
                <a:sym typeface="Sugo Classic"/>
              </a:rPr>
              <a:t>Phase 1: Mission Scoping &amp; Hypothesis Mapping</a:t>
            </a:r>
          </a:p>
        </p:txBody>
      </p:sp>
      <p:sp>
        <p:nvSpPr>
          <p:cNvPr name="TextBox 11" id="11"/>
          <p:cNvSpPr txBox="true"/>
          <p:nvPr/>
        </p:nvSpPr>
        <p:spPr>
          <a:xfrm rot="0">
            <a:off x="2367655" y="1928510"/>
            <a:ext cx="13747681" cy="2016137"/>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Th</a:t>
            </a:r>
            <a:r>
              <a:rPr lang="en-US" sz="2900">
                <a:solidFill>
                  <a:srgbClr val="000000"/>
                </a:solidFill>
                <a:latin typeface="Crimson Pro"/>
                <a:ea typeface="Crimson Pro"/>
                <a:cs typeface="Crimson Pro"/>
                <a:sym typeface="Crimson Pro"/>
              </a:rPr>
              <a:t>e image is a MindMup diagram for a project on "Campaign Success." It maps out key components like campaign data (ad spend, clicks), student enrollments (completion percentage), and metrics to be calculated (cost per completed student). The diagram also includes initial hypotheses for different social media platforms.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5" id="5"/>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
        <p:nvSpPr>
          <p:cNvPr name="Freeform 6" id="6"/>
          <p:cNvSpPr/>
          <p:nvPr/>
        </p:nvSpPr>
        <p:spPr>
          <a:xfrm flipH="false" flipV="false" rot="0">
            <a:off x="273574" y="5319121"/>
            <a:ext cx="6719278" cy="4330726"/>
          </a:xfrm>
          <a:custGeom>
            <a:avLst/>
            <a:gdLst/>
            <a:ahLst/>
            <a:cxnLst/>
            <a:rect r="r" b="b" t="t" l="l"/>
            <a:pathLst>
              <a:path h="4330726" w="6719278">
                <a:moveTo>
                  <a:pt x="0" y="0"/>
                </a:moveTo>
                <a:lnTo>
                  <a:pt x="6719278" y="0"/>
                </a:lnTo>
                <a:lnTo>
                  <a:pt x="6719278" y="4330726"/>
                </a:lnTo>
                <a:lnTo>
                  <a:pt x="0" y="4330726"/>
                </a:lnTo>
                <a:lnTo>
                  <a:pt x="0" y="0"/>
                </a:lnTo>
                <a:close/>
              </a:path>
            </a:pathLst>
          </a:custGeom>
          <a:blipFill>
            <a:blip r:embed="rId6"/>
            <a:stretch>
              <a:fillRect l="-1124" t="0" r="-26660" b="-2848"/>
            </a:stretch>
          </a:blipFill>
        </p:spPr>
      </p:sp>
      <p:sp>
        <p:nvSpPr>
          <p:cNvPr name="Freeform 7" id="7"/>
          <p:cNvSpPr/>
          <p:nvPr/>
        </p:nvSpPr>
        <p:spPr>
          <a:xfrm flipH="false" flipV="false" rot="0">
            <a:off x="7088029" y="5319121"/>
            <a:ext cx="9746667" cy="4330726"/>
          </a:xfrm>
          <a:custGeom>
            <a:avLst/>
            <a:gdLst/>
            <a:ahLst/>
            <a:cxnLst/>
            <a:rect r="r" b="b" t="t" l="l"/>
            <a:pathLst>
              <a:path h="4330726" w="9746667">
                <a:moveTo>
                  <a:pt x="0" y="0"/>
                </a:moveTo>
                <a:lnTo>
                  <a:pt x="9746667" y="0"/>
                </a:lnTo>
                <a:lnTo>
                  <a:pt x="9746667" y="4330726"/>
                </a:lnTo>
                <a:lnTo>
                  <a:pt x="0" y="4330726"/>
                </a:lnTo>
                <a:lnTo>
                  <a:pt x="0" y="0"/>
                </a:lnTo>
                <a:close/>
              </a:path>
            </a:pathLst>
          </a:custGeom>
          <a:blipFill>
            <a:blip r:embed="rId7"/>
            <a:stretch>
              <a:fillRect l="-1099" t="0" r="-17400" b="-14345"/>
            </a:stretch>
          </a:blipFill>
        </p:spPr>
      </p:sp>
      <p:sp>
        <p:nvSpPr>
          <p:cNvPr name="TextBox 8" id="8"/>
          <p:cNvSpPr txBox="true"/>
          <p:nvPr/>
        </p:nvSpPr>
        <p:spPr>
          <a:xfrm rot="0">
            <a:off x="2619345" y="828675"/>
            <a:ext cx="13049309" cy="1343054"/>
          </a:xfrm>
          <a:prstGeom prst="rect">
            <a:avLst/>
          </a:prstGeom>
        </p:spPr>
        <p:txBody>
          <a:bodyPr anchor="t" rtlCol="false" tIns="0" lIns="0" bIns="0" rIns="0">
            <a:spAutoFit/>
          </a:bodyPr>
          <a:lstStyle/>
          <a:p>
            <a:pPr algn="ctr">
              <a:lnSpc>
                <a:spcPts val="10500"/>
              </a:lnSpc>
            </a:pPr>
            <a:r>
              <a:rPr lang="en-US" sz="7500">
                <a:solidFill>
                  <a:srgbClr val="141619"/>
                </a:solidFill>
                <a:latin typeface="Sugo Classic"/>
                <a:ea typeface="Sugo Classic"/>
                <a:cs typeface="Sugo Classic"/>
                <a:sym typeface="Sugo Classic"/>
              </a:rPr>
              <a:t>Phase 2: The Data Laundromat</a:t>
            </a:r>
          </a:p>
        </p:txBody>
      </p:sp>
      <p:sp>
        <p:nvSpPr>
          <p:cNvPr name="TextBox 9" id="9"/>
          <p:cNvSpPr txBox="true"/>
          <p:nvPr/>
        </p:nvSpPr>
        <p:spPr>
          <a:xfrm rot="0">
            <a:off x="1324237" y="2741377"/>
            <a:ext cx="10337154" cy="847392"/>
          </a:xfrm>
          <a:prstGeom prst="rect">
            <a:avLst/>
          </a:prstGeom>
        </p:spPr>
        <p:txBody>
          <a:bodyPr anchor="t" rtlCol="false" tIns="0" lIns="0" bIns="0" rIns="0">
            <a:spAutoFit/>
          </a:bodyPr>
          <a:lstStyle/>
          <a:p>
            <a:pPr algn="l" marL="1055683" indent="-527841" lvl="1">
              <a:lnSpc>
                <a:spcPts val="6845"/>
              </a:lnSpc>
              <a:buFont typeface="Arial"/>
              <a:buChar char="•"/>
            </a:pPr>
            <a:r>
              <a:rPr lang="en-US" b="true" sz="4889">
                <a:solidFill>
                  <a:srgbClr val="141619"/>
                </a:solidFill>
                <a:latin typeface="Crimson Pro Bold"/>
                <a:ea typeface="Crimson Pro Bold"/>
                <a:cs typeface="Crimson Pro Bold"/>
                <a:sym typeface="Crimson Pro Bold"/>
              </a:rPr>
              <a:t>Goole Colab and Python</a:t>
            </a:r>
          </a:p>
        </p:txBody>
      </p:sp>
      <p:sp>
        <p:nvSpPr>
          <p:cNvPr name="TextBox 10" id="10"/>
          <p:cNvSpPr txBox="true"/>
          <p:nvPr/>
        </p:nvSpPr>
        <p:spPr>
          <a:xfrm rot="0">
            <a:off x="1824023" y="3522094"/>
            <a:ext cx="14639955" cy="1511277"/>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Loaded </a:t>
            </a:r>
            <a:r>
              <a:rPr lang="en-US" sz="2900">
                <a:solidFill>
                  <a:srgbClr val="000000"/>
                </a:solidFill>
                <a:latin typeface="Crimson Pro"/>
                <a:ea typeface="Crimson Pro"/>
                <a:cs typeface="Crimson Pro"/>
                <a:sym typeface="Crimson Pro"/>
              </a:rPr>
              <a:t>campaign_performance.csv into a Pandas DataFrame in Google Colab.</a:t>
            </a:r>
          </a:p>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Cleaned the data by standardizing the platform column and removing duplicates.</a:t>
            </a:r>
          </a:p>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Documented the cleaning decisions and export the cleaned data to campaigns_cleaned.csv</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912933" y="2265498"/>
            <a:ext cx="15489061" cy="2016137"/>
          </a:xfrm>
          <a:prstGeom prst="rect">
            <a:avLst/>
          </a:prstGeom>
        </p:spPr>
        <p:txBody>
          <a:bodyPr anchor="t" rtlCol="false" tIns="0" lIns="0" bIns="0" rIns="0">
            <a:spAutoFit/>
          </a:bodyPr>
          <a:lstStyle/>
          <a:p>
            <a:pPr algn="just" marL="626111" indent="-313055" lvl="1">
              <a:lnSpc>
                <a:spcPts val="4031"/>
              </a:lnSpc>
              <a:buFont typeface="Arial"/>
              <a:buChar char="•"/>
            </a:pPr>
            <a:r>
              <a:rPr lang="en-US" sz="2900">
                <a:solidFill>
                  <a:srgbClr val="000000"/>
                </a:solidFill>
                <a:latin typeface="Crimson Pro"/>
                <a:ea typeface="Crimson Pro"/>
                <a:cs typeface="Crimson Pro"/>
                <a:sym typeface="Crimson Pro"/>
              </a:rPr>
              <a:t>We had s</a:t>
            </a:r>
            <a:r>
              <a:rPr lang="en-US" sz="2900">
                <a:solidFill>
                  <a:srgbClr val="000000"/>
                </a:solidFill>
                <a:latin typeface="Crimson Pro"/>
                <a:ea typeface="Crimson Pro"/>
                <a:cs typeface="Crimson Pro"/>
                <a:sym typeface="Crimson Pro"/>
              </a:rPr>
              <a:t>et up a vidyaverse_analytics schema in MySQL Workbench and import student_enrollments.csv and campaigns_cleaned.csv.</a:t>
            </a:r>
          </a:p>
          <a:p>
            <a:pPr algn="just" marL="626111" indent="-313055" lvl="1">
              <a:lnSpc>
                <a:spcPts val="4031"/>
              </a:lnSpc>
              <a:buFont typeface="Arial"/>
              <a:buChar char="•"/>
            </a:pPr>
            <a:r>
              <a:rPr lang="en-US" sz="2900">
                <a:solidFill>
                  <a:srgbClr val="000000"/>
                </a:solidFill>
                <a:latin typeface="Crimson Pro"/>
                <a:ea typeface="Crimson Pro"/>
                <a:cs typeface="Crimson Pro"/>
                <a:sym typeface="Crimson Pro"/>
              </a:rPr>
              <a:t>Crafted a SQL query using a JOIN to link the two tables.</a:t>
            </a:r>
          </a:p>
          <a:p>
            <a:pPr algn="just" marL="626111" indent="-313055" lvl="1">
              <a:lnSpc>
                <a:spcPts val="4031"/>
              </a:lnSpc>
              <a:buFont typeface="Arial"/>
              <a:buChar char="•"/>
            </a:pPr>
            <a:r>
              <a:rPr lang="en-US" sz="2900">
                <a:solidFill>
                  <a:srgbClr val="000000"/>
                </a:solidFill>
                <a:latin typeface="Crimson Pro"/>
                <a:ea typeface="Crimson Pro"/>
                <a:cs typeface="Crimson Pro"/>
                <a:sym typeface="Crimson Pro"/>
              </a:rPr>
              <a:t>Validated the merged data to ensure accuracy and export the final result to master_analytics_data.csv</a:t>
            </a:r>
          </a:p>
        </p:txBody>
      </p:sp>
      <p:sp>
        <p:nvSpPr>
          <p:cNvPr name="Freeform 4" id="4"/>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5" id="5"/>
          <p:cNvSpPr/>
          <p:nvPr/>
        </p:nvSpPr>
        <p:spPr>
          <a:xfrm flipH="false" flipV="false" rot="0">
            <a:off x="373054" y="4795985"/>
            <a:ext cx="9274302" cy="4736452"/>
          </a:xfrm>
          <a:custGeom>
            <a:avLst/>
            <a:gdLst/>
            <a:ahLst/>
            <a:cxnLst/>
            <a:rect r="r" b="b" t="t" l="l"/>
            <a:pathLst>
              <a:path h="4736452" w="9274302">
                <a:moveTo>
                  <a:pt x="0" y="0"/>
                </a:moveTo>
                <a:lnTo>
                  <a:pt x="9274303" y="0"/>
                </a:lnTo>
                <a:lnTo>
                  <a:pt x="9274303" y="4736452"/>
                </a:lnTo>
                <a:lnTo>
                  <a:pt x="0" y="4736452"/>
                </a:lnTo>
                <a:lnTo>
                  <a:pt x="0" y="0"/>
                </a:lnTo>
                <a:close/>
              </a:path>
            </a:pathLst>
          </a:custGeom>
          <a:blipFill>
            <a:blip r:embed="rId4"/>
            <a:stretch>
              <a:fillRect l="0" t="0" r="-18397" b="-13441"/>
            </a:stretch>
          </a:blipFill>
        </p:spPr>
      </p:sp>
      <p:sp>
        <p:nvSpPr>
          <p:cNvPr name="Freeform 6" id="6"/>
          <p:cNvSpPr/>
          <p:nvPr/>
        </p:nvSpPr>
        <p:spPr>
          <a:xfrm flipH="false" flipV="false" rot="0">
            <a:off x="9971620" y="4898376"/>
            <a:ext cx="8100747" cy="4634061"/>
          </a:xfrm>
          <a:custGeom>
            <a:avLst/>
            <a:gdLst/>
            <a:ahLst/>
            <a:cxnLst/>
            <a:rect r="r" b="b" t="t" l="l"/>
            <a:pathLst>
              <a:path h="4634061" w="8100747">
                <a:moveTo>
                  <a:pt x="0" y="0"/>
                </a:moveTo>
                <a:lnTo>
                  <a:pt x="8100747" y="0"/>
                </a:lnTo>
                <a:lnTo>
                  <a:pt x="8100747" y="4634061"/>
                </a:lnTo>
                <a:lnTo>
                  <a:pt x="0" y="4634061"/>
                </a:lnTo>
                <a:lnTo>
                  <a:pt x="0" y="0"/>
                </a:lnTo>
                <a:close/>
              </a:path>
            </a:pathLst>
          </a:custGeom>
          <a:blipFill>
            <a:blip r:embed="rId5"/>
            <a:stretch>
              <a:fillRect l="0" t="0" r="-5084" b="-26663"/>
            </a:stretch>
          </a:blipFill>
        </p:spPr>
      </p:sp>
      <p:sp>
        <p:nvSpPr>
          <p:cNvPr name="TextBox 7" id="7"/>
          <p:cNvSpPr txBox="true"/>
          <p:nvPr/>
        </p:nvSpPr>
        <p:spPr>
          <a:xfrm rot="0">
            <a:off x="5292933" y="472482"/>
            <a:ext cx="8729060" cy="1343054"/>
          </a:xfrm>
          <a:prstGeom prst="rect">
            <a:avLst/>
          </a:prstGeom>
        </p:spPr>
        <p:txBody>
          <a:bodyPr anchor="t" rtlCol="false" tIns="0" lIns="0" bIns="0" rIns="0">
            <a:spAutoFit/>
          </a:bodyPr>
          <a:lstStyle/>
          <a:p>
            <a:pPr algn="ctr">
              <a:lnSpc>
                <a:spcPts val="10500"/>
              </a:lnSpc>
            </a:pPr>
            <a:r>
              <a:rPr lang="en-US" sz="7500">
                <a:solidFill>
                  <a:srgbClr val="141619"/>
                </a:solidFill>
                <a:latin typeface="Sugo Classic"/>
                <a:ea typeface="Sugo Classic"/>
                <a:cs typeface="Sugo Classic"/>
                <a:sym typeface="Sugo Classic"/>
              </a:rPr>
              <a:t>Phase 3: The Great Merge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5" id="5"/>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
        <p:nvSpPr>
          <p:cNvPr name="Freeform 6" id="6"/>
          <p:cNvSpPr/>
          <p:nvPr/>
        </p:nvSpPr>
        <p:spPr>
          <a:xfrm flipH="false" flipV="false" rot="0">
            <a:off x="9144000" y="4981004"/>
            <a:ext cx="8819839" cy="3580440"/>
          </a:xfrm>
          <a:custGeom>
            <a:avLst/>
            <a:gdLst/>
            <a:ahLst/>
            <a:cxnLst/>
            <a:rect r="r" b="b" t="t" l="l"/>
            <a:pathLst>
              <a:path h="3580440" w="8819839">
                <a:moveTo>
                  <a:pt x="0" y="0"/>
                </a:moveTo>
                <a:lnTo>
                  <a:pt x="8819839" y="0"/>
                </a:lnTo>
                <a:lnTo>
                  <a:pt x="8819839" y="3580440"/>
                </a:lnTo>
                <a:lnTo>
                  <a:pt x="0" y="3580440"/>
                </a:lnTo>
                <a:lnTo>
                  <a:pt x="0" y="0"/>
                </a:lnTo>
                <a:close/>
              </a:path>
            </a:pathLst>
          </a:custGeom>
          <a:blipFill>
            <a:blip r:embed="rId6"/>
            <a:stretch>
              <a:fillRect l="0" t="-5640" r="-21480" b="-15994"/>
            </a:stretch>
          </a:blipFill>
        </p:spPr>
      </p:sp>
      <p:sp>
        <p:nvSpPr>
          <p:cNvPr name="Freeform 7" id="7"/>
          <p:cNvSpPr/>
          <p:nvPr/>
        </p:nvSpPr>
        <p:spPr>
          <a:xfrm flipH="false" flipV="false" rot="0">
            <a:off x="473299" y="4941540"/>
            <a:ext cx="8541939" cy="3659367"/>
          </a:xfrm>
          <a:custGeom>
            <a:avLst/>
            <a:gdLst/>
            <a:ahLst/>
            <a:cxnLst/>
            <a:rect r="r" b="b" t="t" l="l"/>
            <a:pathLst>
              <a:path h="3659367" w="8541939">
                <a:moveTo>
                  <a:pt x="0" y="0"/>
                </a:moveTo>
                <a:lnTo>
                  <a:pt x="8541938" y="0"/>
                </a:lnTo>
                <a:lnTo>
                  <a:pt x="8541938" y="3659367"/>
                </a:lnTo>
                <a:lnTo>
                  <a:pt x="0" y="3659367"/>
                </a:lnTo>
                <a:lnTo>
                  <a:pt x="0" y="0"/>
                </a:lnTo>
                <a:close/>
              </a:path>
            </a:pathLst>
          </a:custGeom>
          <a:blipFill>
            <a:blip r:embed="rId7"/>
            <a:stretch>
              <a:fillRect l="-5273" t="0" r="-25821" b="-2279"/>
            </a:stretch>
          </a:blipFill>
        </p:spPr>
      </p:sp>
      <p:sp>
        <p:nvSpPr>
          <p:cNvPr name="TextBox 8" id="8"/>
          <p:cNvSpPr txBox="true"/>
          <p:nvPr/>
        </p:nvSpPr>
        <p:spPr>
          <a:xfrm rot="0">
            <a:off x="2490583" y="1043997"/>
            <a:ext cx="13049309" cy="1343054"/>
          </a:xfrm>
          <a:prstGeom prst="rect">
            <a:avLst/>
          </a:prstGeom>
        </p:spPr>
        <p:txBody>
          <a:bodyPr anchor="t" rtlCol="false" tIns="0" lIns="0" bIns="0" rIns="0">
            <a:spAutoFit/>
          </a:bodyPr>
          <a:lstStyle/>
          <a:p>
            <a:pPr algn="ctr">
              <a:lnSpc>
                <a:spcPts val="10500"/>
              </a:lnSpc>
            </a:pPr>
            <a:r>
              <a:rPr lang="en-US" sz="7500">
                <a:solidFill>
                  <a:srgbClr val="141619"/>
                </a:solidFill>
                <a:latin typeface="Sugo Classic"/>
                <a:ea typeface="Sugo Classic"/>
                <a:cs typeface="Sugo Classic"/>
                <a:sym typeface="Sugo Classic"/>
              </a:rPr>
              <a:t>Phase 4: The Eureka Moment - Analysis</a:t>
            </a:r>
          </a:p>
        </p:txBody>
      </p:sp>
      <p:sp>
        <p:nvSpPr>
          <p:cNvPr name="TextBox 9" id="9"/>
          <p:cNvSpPr txBox="true"/>
          <p:nvPr/>
        </p:nvSpPr>
        <p:spPr>
          <a:xfrm rot="0">
            <a:off x="2490583" y="2665314"/>
            <a:ext cx="15086635" cy="1471505"/>
          </a:xfrm>
          <a:prstGeom prst="rect">
            <a:avLst/>
          </a:prstGeom>
        </p:spPr>
        <p:txBody>
          <a:bodyPr anchor="t" rtlCol="false" tIns="0" lIns="0" bIns="0" rIns="0">
            <a:spAutoFit/>
          </a:bodyPr>
          <a:lstStyle/>
          <a:p>
            <a:pPr algn="just" marL="608726" indent="-304363" lvl="1">
              <a:lnSpc>
                <a:spcPts val="3947"/>
              </a:lnSpc>
              <a:buFont typeface="Arial"/>
              <a:buChar char="•"/>
            </a:pPr>
            <a:r>
              <a:rPr lang="en-US" sz="2819">
                <a:solidFill>
                  <a:srgbClr val="141619"/>
                </a:solidFill>
                <a:latin typeface="Crimson Pro"/>
                <a:ea typeface="Crimson Pro"/>
                <a:cs typeface="Crimson Pro"/>
                <a:sym typeface="Crimson Pro"/>
              </a:rPr>
              <a:t>Loaded master_analytics_data.csv into a new Pandas DataFrame.</a:t>
            </a:r>
          </a:p>
          <a:p>
            <a:pPr algn="just" marL="608726" indent="-304363" lvl="1">
              <a:lnSpc>
                <a:spcPts val="3947"/>
              </a:lnSpc>
              <a:buFont typeface="Arial"/>
              <a:buChar char="•"/>
            </a:pPr>
            <a:r>
              <a:rPr lang="en-US" sz="2819">
                <a:solidFill>
                  <a:srgbClr val="141619"/>
                </a:solidFill>
                <a:latin typeface="Crimson Pro"/>
                <a:ea typeface="Crimson Pro"/>
                <a:cs typeface="Crimson Pro"/>
                <a:sym typeface="Crimson Pro"/>
              </a:rPr>
              <a:t>Did the key metrics such as Cost Per Signup (CPS) and Cost Per Completed Student (CPCS).</a:t>
            </a:r>
          </a:p>
          <a:p>
            <a:pPr algn="just" marL="608726" indent="-304363" lvl="1">
              <a:lnSpc>
                <a:spcPts val="3947"/>
              </a:lnSpc>
              <a:buFont typeface="Arial"/>
              <a:buChar char="•"/>
            </a:pPr>
            <a:r>
              <a:rPr lang="en-US" sz="2819">
                <a:solidFill>
                  <a:srgbClr val="141619"/>
                </a:solidFill>
                <a:latin typeface="Crimson Pro"/>
                <a:ea typeface="Crimson Pro"/>
                <a:cs typeface="Crimson Pro"/>
                <a:sym typeface="Crimson Pro"/>
              </a:rPr>
              <a:t>Grouped the data by platform to calculate average completion percentage, CPS, and CPCS.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DAGxnPMF0qo</dc:identifier>
  <dcterms:modified xsi:type="dcterms:W3CDTF">2011-08-01T06:04:30Z</dcterms:modified>
  <cp:revision>1</cp:revision>
  <dc:title>BDA project</dc:title>
</cp:coreProperties>
</file>